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7"/>
  </p:notesMasterIdLst>
  <p:sldIdLst>
    <p:sldId id="256" r:id="rId5"/>
    <p:sldId id="363" r:id="rId6"/>
    <p:sldId id="356" r:id="rId7"/>
    <p:sldId id="322" r:id="rId8"/>
    <p:sldId id="360" r:id="rId9"/>
    <p:sldId id="358" r:id="rId10"/>
    <p:sldId id="359" r:id="rId11"/>
    <p:sldId id="335" r:id="rId12"/>
    <p:sldId id="355" r:id="rId13"/>
    <p:sldId id="345" r:id="rId14"/>
    <p:sldId id="361" r:id="rId15"/>
    <p:sldId id="362" r:id="rId16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F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909" autoAdjust="0"/>
  </p:normalViewPr>
  <p:slideViewPr>
    <p:cSldViewPr>
      <p:cViewPr varScale="1">
        <p:scale>
          <a:sx n="89" d="100"/>
          <a:sy n="89" d="100"/>
        </p:scale>
        <p:origin x="360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e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849720-CA7F-4FE0-89FF-7142AEE39389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DB691D-DC0F-4453-9FE1-D7D0D20A9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07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365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87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129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872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378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53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478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797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817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063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DB691D-DC0F-4453-9FE1-D7D0D20A918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612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rgbClr val="003884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2/22/2021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2/22/2021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2/22/2021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1999" cy="685799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79140" y="854456"/>
            <a:ext cx="2662554" cy="3308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1F487C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28491" y="1913995"/>
            <a:ext cx="5020945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003884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2/22/2021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30084" y="6492937"/>
            <a:ext cx="216534" cy="1670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3" Type="http://schemas.microsoft.com/office/2007/relationships/media" Target="../media/media11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audio" Target="../media/media12.wav"/><Relationship Id="rId5" Type="http://schemas.microsoft.com/office/2007/relationships/media" Target="../media/media12.wav"/><Relationship Id="rId4" Type="http://schemas.openxmlformats.org/officeDocument/2006/relationships/audio" Target="../media/media11.wav"/><Relationship Id="rId9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wKEhjpqpzCE" TargetMode="External"/><Relationship Id="rId5" Type="http://schemas.openxmlformats.org/officeDocument/2006/relationships/hyperlink" Target="https://www.youtube.com/watch?v=wKEhjpqpzCE" TargetMode="Externa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-cRIO4gQmk" TargetMode="External"/><Relationship Id="rId5" Type="http://schemas.openxmlformats.org/officeDocument/2006/relationships/image" Target="../media/image9.jpeg"/><Relationship Id="rId4" Type="http://schemas.openxmlformats.org/officeDocument/2006/relationships/hyperlink" Target="https://www.youtube.com/watch?v=K-cRIO4gQm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PeTriGTENoc" TargetMode="External"/><Relationship Id="rId4" Type="http://schemas.openxmlformats.org/officeDocument/2006/relationships/hyperlink" Target="https://youtu.be/46aNGGNPm7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UDTlvagjJA" TargetMode="External"/><Relationship Id="rId5" Type="http://schemas.openxmlformats.org/officeDocument/2006/relationships/image" Target="../media/image11.jpeg"/><Relationship Id="rId4" Type="http://schemas.openxmlformats.org/officeDocument/2006/relationships/hyperlink" Target="https://www.youtube.com/watch?v=IUDTlvagjJA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3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12.png"/><Relationship Id="rId5" Type="http://schemas.microsoft.com/office/2007/relationships/media" Target="../media/media3.wav"/><Relationship Id="rId10" Type="http://schemas.openxmlformats.org/officeDocument/2006/relationships/notesSlide" Target="../notesSlides/notesSlide5.xml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6.wav"/><Relationship Id="rId7" Type="http://schemas.openxmlformats.org/officeDocument/2006/relationships/image" Target="../media/image14.pn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1999" cy="6857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5693664" y="1056132"/>
            <a:ext cx="3912107" cy="202082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591811" y="4364735"/>
            <a:ext cx="3697223" cy="195224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87883" y="1484071"/>
            <a:ext cx="3416935" cy="1125220"/>
          </a:xfrm>
          <a:prstGeom prst="rect">
            <a:avLst/>
          </a:prstGeom>
        </p:spPr>
        <p:txBody>
          <a:bodyPr vert="horz" wrap="square" lIns="0" tIns="80010" rIns="0" bIns="0" rtlCol="0">
            <a:spAutoFit/>
          </a:bodyPr>
          <a:lstStyle/>
          <a:p>
            <a:pPr marL="12700" marR="5080">
              <a:lnSpc>
                <a:spcPts val="4090"/>
              </a:lnSpc>
              <a:spcBef>
                <a:spcPts val="630"/>
              </a:spcBef>
            </a:pPr>
            <a:r>
              <a:rPr sz="3800" dirty="0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sz="3800" spc="-5" dirty="0">
                <a:solidFill>
                  <a:srgbClr val="FFFFFF"/>
                </a:solidFill>
                <a:latin typeface="Arial"/>
                <a:cs typeface="Arial"/>
              </a:rPr>
              <a:t>Science</a:t>
            </a:r>
            <a:r>
              <a:rPr sz="3800" spc="-2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3800" spc="5" dirty="0">
                <a:solidFill>
                  <a:srgbClr val="FFFFFF"/>
                </a:solidFill>
                <a:latin typeface="Arial"/>
                <a:cs typeface="Arial"/>
              </a:rPr>
              <a:t>of  </a:t>
            </a:r>
            <a:r>
              <a:rPr sz="3800" dirty="0">
                <a:solidFill>
                  <a:srgbClr val="FFFFFF"/>
                </a:solidFill>
                <a:latin typeface="Arial"/>
                <a:cs typeface="Arial"/>
              </a:rPr>
              <a:t>Sound</a:t>
            </a:r>
            <a:endParaRPr sz="3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3325" y="3206087"/>
            <a:ext cx="4846117" cy="105349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b="1" spc="-5" dirty="0">
                <a:solidFill>
                  <a:srgbClr val="FFFFFF"/>
                </a:solidFill>
                <a:latin typeface="Arial"/>
                <a:cs typeface="Arial"/>
              </a:rPr>
              <a:t>Module </a:t>
            </a:r>
            <a:r>
              <a:rPr lang="en-US" sz="2200" b="1" spc="-5" dirty="0" smtClean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r>
              <a:rPr sz="2200" b="1" spc="-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lang="en-US" sz="2200" b="1" spc="-5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endParaRPr lang="en-US" sz="2200" b="1" spc="-5" dirty="0">
              <a:solidFill>
                <a:srgbClr val="FFFFFF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200" b="1" spc="-5" dirty="0" smtClean="0">
                <a:solidFill>
                  <a:srgbClr val="FFFFFF"/>
                </a:solidFill>
                <a:latin typeface="Arial"/>
                <a:cs typeface="Arial"/>
              </a:rPr>
              <a:t>Auditory Demonstrations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55636" y="5247459"/>
            <a:ext cx="3511070" cy="60798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4700"/>
              </a:lnSpc>
              <a:spcBef>
                <a:spcPts val="105"/>
              </a:spcBef>
            </a:pPr>
            <a:r>
              <a:rPr lang="en-US" sz="1800" spc="-5" dirty="0" smtClean="0">
                <a:solidFill>
                  <a:srgbClr val="FFFFFF"/>
                </a:solidFill>
                <a:latin typeface="Calibri"/>
                <a:cs typeface="Calibri"/>
              </a:rPr>
              <a:t>Tanmayee Pathre (t.u.pathre@tue.nl)</a:t>
            </a:r>
          </a:p>
          <a:p>
            <a:pPr marL="12700" marR="5080">
              <a:lnSpc>
                <a:spcPct val="104700"/>
              </a:lnSpc>
              <a:spcBef>
                <a:spcPts val="105"/>
              </a:spcBef>
            </a:pPr>
            <a:r>
              <a:rPr sz="1800" spc="-5" dirty="0" smtClean="0">
                <a:solidFill>
                  <a:srgbClr val="FFFFFF"/>
                </a:solidFill>
                <a:latin typeface="Calibri"/>
                <a:cs typeface="Calibri"/>
              </a:rPr>
              <a:t>Building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Acoustics</a:t>
            </a:r>
            <a:r>
              <a:rPr sz="1800" spc="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libri"/>
                <a:cs typeface="Calibri"/>
              </a:rPr>
              <a:t>Group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151120" y="2406395"/>
            <a:ext cx="3134867" cy="195833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285988" y="2424683"/>
            <a:ext cx="3906011" cy="389229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585959" y="1056132"/>
            <a:ext cx="2606039" cy="1368551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756405" y="1056132"/>
            <a:ext cx="1334770" cy="2020570"/>
          </a:xfrm>
          <a:custGeom>
            <a:avLst/>
            <a:gdLst/>
            <a:ahLst/>
            <a:cxnLst/>
            <a:rect l="l" t="t" r="r" b="b"/>
            <a:pathLst>
              <a:path w="1334770" h="2020570">
                <a:moveTo>
                  <a:pt x="1334643" y="0"/>
                </a:moveTo>
                <a:lnTo>
                  <a:pt x="587844" y="0"/>
                </a:lnTo>
                <a:lnTo>
                  <a:pt x="0" y="2020443"/>
                </a:lnTo>
                <a:lnTo>
                  <a:pt x="746798" y="2020443"/>
                </a:lnTo>
                <a:lnTo>
                  <a:pt x="1334643" y="0"/>
                </a:lnTo>
                <a:close/>
              </a:path>
            </a:pathLst>
          </a:custGeom>
          <a:solidFill>
            <a:srgbClr val="9F5CA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178809" y="3041904"/>
            <a:ext cx="1334770" cy="2020570"/>
          </a:xfrm>
          <a:custGeom>
            <a:avLst/>
            <a:gdLst/>
            <a:ahLst/>
            <a:cxnLst/>
            <a:rect l="l" t="t" r="r" b="b"/>
            <a:pathLst>
              <a:path w="1334770" h="2020570">
                <a:moveTo>
                  <a:pt x="1334642" y="0"/>
                </a:moveTo>
                <a:lnTo>
                  <a:pt x="587844" y="0"/>
                </a:lnTo>
                <a:lnTo>
                  <a:pt x="0" y="2020443"/>
                </a:lnTo>
                <a:lnTo>
                  <a:pt x="746798" y="2020443"/>
                </a:lnTo>
                <a:lnTo>
                  <a:pt x="1334642" y="0"/>
                </a:lnTo>
                <a:close/>
              </a:path>
            </a:pathLst>
          </a:custGeom>
          <a:solidFill>
            <a:srgbClr val="9F5CA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820669" y="4294632"/>
            <a:ext cx="1334770" cy="2022475"/>
          </a:xfrm>
          <a:custGeom>
            <a:avLst/>
            <a:gdLst/>
            <a:ahLst/>
            <a:cxnLst/>
            <a:rect l="l" t="t" r="r" b="b"/>
            <a:pathLst>
              <a:path w="1334770" h="2022475">
                <a:moveTo>
                  <a:pt x="1334642" y="0"/>
                </a:moveTo>
                <a:lnTo>
                  <a:pt x="587844" y="0"/>
                </a:lnTo>
                <a:lnTo>
                  <a:pt x="0" y="2022221"/>
                </a:lnTo>
                <a:lnTo>
                  <a:pt x="746798" y="2022221"/>
                </a:lnTo>
                <a:lnTo>
                  <a:pt x="1334642" y="0"/>
                </a:lnTo>
                <a:close/>
              </a:path>
            </a:pathLst>
          </a:custGeom>
          <a:solidFill>
            <a:srgbClr val="9F5CA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0869674" y="5983603"/>
            <a:ext cx="1100455" cy="1778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00" spc="-5" dirty="0">
                <a:solidFill>
                  <a:srgbClr val="FFFFFF"/>
                </a:solidFill>
                <a:latin typeface="Calibri"/>
                <a:cs typeface="Calibri"/>
              </a:rPr>
              <a:t>Pictures from</a:t>
            </a:r>
            <a:r>
              <a:rPr sz="1000" spc="-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000" spc="-5" dirty="0">
                <a:solidFill>
                  <a:srgbClr val="FFFFFF"/>
                </a:solidFill>
                <a:latin typeface="Calibri"/>
                <a:cs typeface="Calibri"/>
              </a:rPr>
              <a:t>Google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1</a:t>
            </a:fld>
            <a:endParaRPr spc="-5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28"/>
    </mc:Choice>
    <mc:Fallback xmlns="">
      <p:transition spd="slow" advTm="1102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10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1862" y="736472"/>
            <a:ext cx="2608580" cy="10536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dirty="0" smtClean="0">
                <a:solidFill>
                  <a:srgbClr val="FFFFFF"/>
                </a:solidFill>
                <a:latin typeface="Arial"/>
                <a:cs typeface="Arial"/>
              </a:rPr>
              <a:t>Masking and Critical Bands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3442252" y="73647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9" name="object 4"/>
          <p:cNvSpPr txBox="1">
            <a:spLocks/>
          </p:cNvSpPr>
          <p:nvPr/>
        </p:nvSpPr>
        <p:spPr>
          <a:xfrm>
            <a:off x="3279140" y="854456"/>
            <a:ext cx="73888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2000" b="1" i="0">
                <a:solidFill>
                  <a:srgbClr val="1F487C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US" kern="0" dirty="0" smtClean="0">
                <a:solidFill>
                  <a:srgbClr val="003884"/>
                </a:solidFill>
                <a:latin typeface="Arial"/>
                <a:cs typeface="Arial"/>
              </a:rPr>
              <a:t>Listening Demonstration – Loudness</a:t>
            </a:r>
            <a:endParaRPr lang="en-US" kern="0" dirty="0">
              <a:solidFill>
                <a:srgbClr val="003884"/>
              </a:solidFill>
              <a:latin typeface="Arial"/>
              <a:cs typeface="Arial"/>
              <a:sym typeface="Wingdings" panose="05000000000000000000" pitchFamily="2" charset="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267417" y="6019800"/>
            <a:ext cx="29245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</a:t>
            </a:r>
            <a:r>
              <a:rPr lang="en-US" sz="1200" b="1" dirty="0" smtClean="0"/>
              <a:t>Perceptual </a:t>
            </a:r>
            <a:r>
              <a:rPr lang="en-US" sz="1200" b="1" dirty="0"/>
              <a:t>Audio Demonstrations</a:t>
            </a:r>
            <a:endParaRPr lang="en-US" sz="1200" dirty="0"/>
          </a:p>
        </p:txBody>
      </p:sp>
      <p:sp>
        <p:nvSpPr>
          <p:cNvPr id="2" name="Rectangle 1"/>
          <p:cNvSpPr/>
          <p:nvPr/>
        </p:nvSpPr>
        <p:spPr>
          <a:xfrm>
            <a:off x="3302330" y="1608508"/>
            <a:ext cx="789907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  <a:latin typeface="Arial" panose="020B0604020202020204" pitchFamily="34" charset="0"/>
              </a:rPr>
              <a:t>Demonstration shows 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</a:rPr>
              <a:t>that the perceived loudness of tones varies at equal sound intensity</a:t>
            </a:r>
            <a:r>
              <a:rPr lang="en-US" sz="2000" dirty="0" smtClean="0">
                <a:solidFill>
                  <a:schemeClr val="tx2"/>
                </a:solidFill>
                <a:latin typeface="Arial" panose="020B0604020202020204" pitchFamily="34" charset="0"/>
              </a:rPr>
              <a:t>.</a:t>
            </a:r>
          </a:p>
          <a:p>
            <a:endParaRPr lang="en-US" sz="20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3" name="LoudnessDem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48400" y="3429383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76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11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1862" y="736472"/>
            <a:ext cx="2608580" cy="10536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dirty="0" smtClean="0">
                <a:solidFill>
                  <a:srgbClr val="FFFFFF"/>
                </a:solidFill>
                <a:latin typeface="Arial"/>
                <a:cs typeface="Arial"/>
              </a:rPr>
              <a:t>Masking and Critical Bands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3442252" y="73647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9" name="object 4"/>
          <p:cNvSpPr txBox="1">
            <a:spLocks/>
          </p:cNvSpPr>
          <p:nvPr/>
        </p:nvSpPr>
        <p:spPr>
          <a:xfrm>
            <a:off x="3279140" y="854456"/>
            <a:ext cx="73888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2000" b="1" i="0">
                <a:solidFill>
                  <a:srgbClr val="1F487C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US" kern="0" dirty="0" smtClean="0">
                <a:solidFill>
                  <a:srgbClr val="003884"/>
                </a:solidFill>
                <a:latin typeface="Arial"/>
                <a:cs typeface="Arial"/>
              </a:rPr>
              <a:t>Listening Demonstration </a:t>
            </a:r>
            <a:r>
              <a:rPr lang="en-US" kern="0" smtClean="0">
                <a:solidFill>
                  <a:srgbClr val="003884"/>
                </a:solidFill>
                <a:latin typeface="Arial"/>
                <a:cs typeface="Arial"/>
              </a:rPr>
              <a:t>– Masking</a:t>
            </a:r>
            <a:endParaRPr lang="en-US" kern="0" dirty="0">
              <a:solidFill>
                <a:srgbClr val="003884"/>
              </a:solidFill>
              <a:latin typeface="Arial"/>
              <a:cs typeface="Arial"/>
              <a:sym typeface="Wingdings" panose="05000000000000000000" pitchFamily="2" charset="2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79140" y="1676400"/>
            <a:ext cx="8684260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Pure tones that are close together in </a:t>
            </a:r>
            <a:r>
              <a:rPr 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frequency 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mask each other better than those widely </a:t>
            </a:r>
            <a:r>
              <a:rPr 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separated.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6575" indent="-536575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 tone is played, followed by the same tone and a higher frequency tone. The higher frequency tone is reduced in intensity first by 12 dB, then by steps of 5 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dB.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 The sequence above is repeated twice.  The second time the frequency separation between the tones is increased</a:t>
            </a:r>
            <a:endParaRPr lang="en-US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Pure 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tones also mask higher frequencies better than lower frequencies</a:t>
            </a:r>
            <a:r>
              <a:rPr 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0238" indent="-357188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Frequencies masked 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endParaRPr lang="en-US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0238" indent="-357188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0238" indent="-357188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frequencies are masked 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endParaRPr lang="en-US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Masking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448800" y="3447687"/>
            <a:ext cx="487362" cy="487362"/>
          </a:xfrm>
          <a:prstGeom prst="rect">
            <a:avLst/>
          </a:prstGeom>
        </p:spPr>
      </p:pic>
      <p:pic>
        <p:nvPicPr>
          <p:cNvPr id="3" name="HFMasking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128652" y="4876800"/>
            <a:ext cx="487363" cy="487363"/>
          </a:xfrm>
          <a:prstGeom prst="rect">
            <a:avLst/>
          </a:prstGeom>
        </p:spPr>
      </p:pic>
      <p:pic>
        <p:nvPicPr>
          <p:cNvPr id="4" name="LFMaske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405604" y="5525444"/>
            <a:ext cx="487363" cy="48736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267417" y="6019800"/>
            <a:ext cx="29245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</a:t>
            </a:r>
            <a:r>
              <a:rPr lang="en-US" sz="1200" b="1" dirty="0" smtClean="0"/>
              <a:t>Perceptual </a:t>
            </a:r>
            <a:r>
              <a:rPr lang="en-US" sz="1200" b="1" dirty="0"/>
              <a:t>Audio Demonstrations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7574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2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2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12</a:t>
            </a:fld>
            <a:endParaRPr spc="-5" dirty="0"/>
          </a:p>
        </p:txBody>
      </p:sp>
      <p:sp>
        <p:nvSpPr>
          <p:cNvPr id="7" name="object 3"/>
          <p:cNvSpPr txBox="1"/>
          <p:nvPr/>
        </p:nvSpPr>
        <p:spPr>
          <a:xfrm>
            <a:off x="3429000" y="198192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9" name="object 4"/>
          <p:cNvSpPr txBox="1">
            <a:spLocks/>
          </p:cNvSpPr>
          <p:nvPr/>
        </p:nvSpPr>
        <p:spPr>
          <a:xfrm>
            <a:off x="3279140" y="854456"/>
            <a:ext cx="73888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2000" b="1" i="0">
                <a:solidFill>
                  <a:srgbClr val="1F487C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US" kern="0" dirty="0" smtClean="0">
                <a:solidFill>
                  <a:srgbClr val="003884"/>
                </a:solidFill>
                <a:latin typeface="Arial"/>
                <a:cs typeface="Arial"/>
              </a:rPr>
              <a:t>Listening Demonstration – Masking  </a:t>
            </a:r>
            <a:endParaRPr lang="en-US" kern="0" dirty="0">
              <a:solidFill>
                <a:srgbClr val="003884"/>
              </a:solidFill>
              <a:latin typeface="Arial"/>
              <a:cs typeface="Arial"/>
              <a:sym typeface="Wingdings" panose="05000000000000000000" pitchFamily="2" charset="2"/>
            </a:endParaRPr>
          </a:p>
        </p:txBody>
      </p:sp>
      <p:sp>
        <p:nvSpPr>
          <p:cNvPr id="12" name="object 6"/>
          <p:cNvSpPr txBox="1">
            <a:spLocks/>
          </p:cNvSpPr>
          <p:nvPr/>
        </p:nvSpPr>
        <p:spPr>
          <a:xfrm>
            <a:off x="76200" y="748238"/>
            <a:ext cx="2608580" cy="10536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2000" b="1" i="0">
                <a:solidFill>
                  <a:srgbClr val="1F487C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kern="0" smtClean="0">
                <a:solidFill>
                  <a:srgbClr val="FFFFFF"/>
                </a:solidFill>
                <a:latin typeface="Arial"/>
                <a:cs typeface="Arial"/>
              </a:rPr>
              <a:t>Masking and Critical Bands</a:t>
            </a:r>
            <a:endParaRPr lang="en-US" sz="3000" kern="0" dirty="0">
              <a:latin typeface="Arial"/>
              <a:cs typeface="Arial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9140" y="1676400"/>
            <a:ext cx="8506981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Tone of greater intensity masks a broader ranger of tones than a tone of less intensity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single tone is played, followed by the same tone and a higher frequency tone. The higher frequency tone is reduced in intensity first by 10 dB, then by steps of 3 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dB.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 The sequence above is repeated twice, the second time increasing the intensity of the single tone by 28 </a:t>
            </a:r>
            <a:r>
              <a:rPr lang="en-US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dB.</a:t>
            </a:r>
            <a:endParaRPr lang="en-US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267417" y="6019800"/>
            <a:ext cx="29245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</a:t>
            </a:r>
            <a:r>
              <a:rPr lang="en-US" sz="1200" b="1" dirty="0" smtClean="0"/>
              <a:t>Perceptual </a:t>
            </a:r>
            <a:r>
              <a:rPr lang="en-US" sz="1200" b="1" dirty="0"/>
              <a:t>Audio Demonstrations</a:t>
            </a:r>
            <a:endParaRPr lang="en-US" sz="1200" dirty="0"/>
          </a:p>
        </p:txBody>
      </p:sp>
      <p:pic>
        <p:nvPicPr>
          <p:cNvPr id="3" name="MaksingIntensit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23736" y="3491066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63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2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1862" y="736472"/>
            <a:ext cx="2608580" cy="164711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dirty="0" smtClean="0">
                <a:solidFill>
                  <a:srgbClr val="FFFFFF"/>
                </a:solidFill>
                <a:latin typeface="Arial"/>
                <a:cs typeface="Arial"/>
              </a:rPr>
              <a:t>Anatomy of Ear – Inner Ear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3442252" y="73647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68726" y="6019800"/>
            <a:ext cx="1216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YouTube</a:t>
            </a:r>
            <a:endParaRPr lang="en-US" sz="1200" dirty="0"/>
          </a:p>
        </p:txBody>
      </p:sp>
      <p:sp>
        <p:nvSpPr>
          <p:cNvPr id="11" name="object 3"/>
          <p:cNvSpPr txBox="1"/>
          <p:nvPr/>
        </p:nvSpPr>
        <p:spPr>
          <a:xfrm>
            <a:off x="3442252" y="736472"/>
            <a:ext cx="7926705" cy="359073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lang="en-US" sz="2000" b="1" spc="-5" dirty="0" smtClean="0">
                <a:solidFill>
                  <a:srgbClr val="003884"/>
                </a:solidFill>
                <a:latin typeface="Arial"/>
                <a:cs typeface="Arial"/>
              </a:rPr>
              <a:t>The Inner ear – The Dancing Hair cell</a:t>
            </a:r>
          </a:p>
        </p:txBody>
      </p:sp>
      <p:pic>
        <p:nvPicPr>
          <p:cNvPr id="4" name="wKEhjpqpzCE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444442" y="1533029"/>
            <a:ext cx="7179733" cy="4038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0" y="5648010"/>
            <a:ext cx="49246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www.youtube.com/watch?v=wKEhjpqpzCE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95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1862" y="736472"/>
            <a:ext cx="2608580" cy="10536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dirty="0" smtClean="0">
                <a:solidFill>
                  <a:srgbClr val="FFFFFF"/>
                </a:solidFill>
                <a:latin typeface="Arial"/>
                <a:cs typeface="Arial"/>
              </a:rPr>
              <a:t>Anatomy of Ear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3442252" y="73647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11" name="object 3"/>
          <p:cNvSpPr txBox="1"/>
          <p:nvPr/>
        </p:nvSpPr>
        <p:spPr>
          <a:xfrm>
            <a:off x="3442252" y="736472"/>
            <a:ext cx="7926705" cy="359073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lang="en-US" sz="2000" b="1" spc="-5" dirty="0" smtClean="0">
                <a:solidFill>
                  <a:srgbClr val="003884"/>
                </a:solidFill>
                <a:latin typeface="Arial"/>
                <a:cs typeface="Arial"/>
              </a:rPr>
              <a:t>The Inner ear – The Dancing Hair cells</a:t>
            </a:r>
          </a:p>
        </p:txBody>
      </p:sp>
      <p:sp>
        <p:nvSpPr>
          <p:cNvPr id="2" name="Rectangle 1"/>
          <p:cNvSpPr/>
          <p:nvPr/>
        </p:nvSpPr>
        <p:spPr>
          <a:xfrm>
            <a:off x="4724400" y="5108026"/>
            <a:ext cx="49550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www.youtube.com/watch?v=K-cRIO4gQmk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3" name="K-cRIO4gQmk"/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4114800" y="1573737"/>
            <a:ext cx="6007578" cy="337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61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4</a:t>
            </a:fld>
            <a:endParaRPr spc="-5" dirty="0"/>
          </a:p>
        </p:txBody>
      </p:sp>
      <p:pic>
        <p:nvPicPr>
          <p:cNvPr id="6" name="PeTriGTENoc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733800" y="1600200"/>
            <a:ext cx="6324600" cy="355758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229426" y="5410200"/>
            <a:ext cx="33333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youtu.be/46aNGGNPm7s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80146" y="874105"/>
            <a:ext cx="26597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b="1" dirty="0" smtClean="0">
                <a:solidFill>
                  <a:srgbClr val="003884"/>
                </a:solidFill>
                <a:latin typeface="Arial"/>
                <a:cs typeface="Arial"/>
              </a:rPr>
              <a:t>Auditory Transduction</a:t>
            </a:r>
            <a:endParaRPr lang="en-US" b="1" dirty="0">
              <a:solidFill>
                <a:srgbClr val="003884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8304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5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1862" y="736472"/>
            <a:ext cx="2608580" cy="10536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dirty="0" smtClean="0">
                <a:solidFill>
                  <a:srgbClr val="FFFFFF"/>
                </a:solidFill>
                <a:latin typeface="Arial"/>
                <a:cs typeface="Arial"/>
              </a:rPr>
              <a:t>Spatial Hearing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3442252" y="73647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12" name="object 4"/>
          <p:cNvSpPr txBox="1"/>
          <p:nvPr/>
        </p:nvSpPr>
        <p:spPr>
          <a:xfrm>
            <a:off x="2991678" y="942073"/>
            <a:ext cx="8383905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lvl="1"/>
            <a:r>
              <a:rPr lang="en-GB" altLang="en-US" sz="2000" b="1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Listening Demonstration </a:t>
            </a:r>
            <a:endParaRPr lang="en-GB" altLang="en-US" sz="20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00600" y="5486400"/>
            <a:ext cx="47495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www.youtube.com/watch?v=IUDTlvagjJA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0" name="IUDTlvagjJA"/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3733800" y="1600200"/>
            <a:ext cx="6592946" cy="370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2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/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6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1862" y="736472"/>
            <a:ext cx="2608580" cy="508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dirty="0" smtClean="0">
                <a:solidFill>
                  <a:srgbClr val="FFFFFF"/>
                </a:solidFill>
                <a:latin typeface="Arial"/>
                <a:cs typeface="Arial"/>
              </a:rPr>
              <a:t>Pitch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3442252" y="73647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400980" y="6019800"/>
            <a:ext cx="27910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Perceptual Audio Demonstrations</a:t>
            </a:r>
            <a:endParaRPr lang="en-US" sz="1200" dirty="0"/>
          </a:p>
        </p:txBody>
      </p:sp>
      <p:sp>
        <p:nvSpPr>
          <p:cNvPr id="9" name="object 4"/>
          <p:cNvSpPr txBox="1">
            <a:spLocks/>
          </p:cNvSpPr>
          <p:nvPr/>
        </p:nvSpPr>
        <p:spPr>
          <a:xfrm>
            <a:off x="3279140" y="854456"/>
            <a:ext cx="73888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2000" b="1" i="0">
                <a:solidFill>
                  <a:srgbClr val="1F487C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US" kern="0" dirty="0" smtClean="0">
                <a:solidFill>
                  <a:srgbClr val="003884"/>
                </a:solidFill>
                <a:latin typeface="Arial"/>
                <a:cs typeface="Arial"/>
              </a:rPr>
              <a:t>Listening Demonstration – Pitch</a:t>
            </a:r>
            <a:endParaRPr lang="en-US" kern="0" dirty="0">
              <a:solidFill>
                <a:srgbClr val="003884"/>
              </a:solidFill>
              <a:latin typeface="Arial"/>
              <a:cs typeface="Arial"/>
              <a:sym typeface="Wingdings" panose="05000000000000000000" pitchFamily="2" charset="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342860" y="2419440"/>
            <a:ext cx="85443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tch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655480" y="5433534"/>
            <a:ext cx="487362" cy="48736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895600" y="1543898"/>
            <a:ext cx="944880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nl-NL" alt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complex </a:t>
            </a:r>
            <a:r>
              <a:rPr lang="nl-NL" alt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tones</a:t>
            </a:r>
            <a:r>
              <a:rPr lang="nl-NL" alt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nl-NL" alt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nl-NL" alt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alt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fundamental</a:t>
            </a:r>
            <a:r>
              <a:rPr lang="nl-NL" alt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altLang="en-US" sz="2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frequency</a:t>
            </a:r>
            <a:r>
              <a:rPr lang="nl-NL" alt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altLang="en-US" sz="2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determines</a:t>
            </a:r>
            <a:r>
              <a:rPr lang="nl-NL" alt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alt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nl-NL" alt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pitch, even </a:t>
            </a:r>
            <a:r>
              <a:rPr lang="nl-NL" alt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lang="nl-NL" alt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alt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nl-NL" alt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component is absent in </a:t>
            </a:r>
            <a:r>
              <a:rPr lang="nl-NL" altLang="en-US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nl-NL" alt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alt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complex. </a:t>
            </a:r>
            <a:endParaRPr lang="nl-NL" alt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nl-NL" alt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demonstrations were created to illustrate pitch as an auditory phenomenon relating to frequency.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demonstration investigates how pitch is perceived in time. 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 track plays time bursts of sound. </a:t>
            </a:r>
            <a:endParaRPr 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Initially the tones will sound like pops or blips, but as the tones increase in time duration they will begin to have pitch.  Each demonstration uses a different frequency of tone.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nl-NL" altLang="en-US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68813" y="5829437"/>
            <a:ext cx="840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Track 1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68459" y="5835813"/>
            <a:ext cx="840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Track 2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60494" y="5835813"/>
            <a:ext cx="840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Track 3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6" name="Pitch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175168" y="5433534"/>
            <a:ext cx="487362" cy="487362"/>
          </a:xfrm>
          <a:prstGeom prst="rect">
            <a:avLst/>
          </a:prstGeom>
        </p:spPr>
      </p:pic>
      <p:pic>
        <p:nvPicPr>
          <p:cNvPr id="17" name="Pitch3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772422" y="5433534"/>
            <a:ext cx="487362" cy="487363"/>
          </a:xfrm>
          <a:prstGeom prst="rect">
            <a:avLst/>
          </a:prstGeom>
        </p:spPr>
      </p:pic>
      <p:pic>
        <p:nvPicPr>
          <p:cNvPr id="18" name="37 - Virtual pitch.wav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 cstate="print"/>
          <a:stretch>
            <a:fillRect/>
          </a:stretch>
        </p:blipFill>
        <p:spPr>
          <a:xfrm>
            <a:off x="7543800" y="18098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195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2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76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4590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7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1862" y="736472"/>
            <a:ext cx="2608580" cy="508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dirty="0" smtClean="0">
                <a:solidFill>
                  <a:srgbClr val="FFFFFF"/>
                </a:solidFill>
                <a:latin typeface="Arial"/>
                <a:cs typeface="Arial"/>
              </a:rPr>
              <a:t>Timbre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3442252" y="73647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465915" y="6019800"/>
            <a:ext cx="37260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</a:t>
            </a:r>
            <a:r>
              <a:rPr lang="en-US" sz="1200" dirty="0" err="1" smtClean="0"/>
              <a:t>Plomp</a:t>
            </a:r>
            <a:r>
              <a:rPr lang="en-US" sz="1200" dirty="0" smtClean="0"/>
              <a:t> CD and </a:t>
            </a:r>
            <a:r>
              <a:rPr lang="en-US" sz="1200" b="1" dirty="0" smtClean="0"/>
              <a:t>Perceptual </a:t>
            </a:r>
            <a:r>
              <a:rPr lang="en-US" sz="1200" b="1" dirty="0"/>
              <a:t>Audio Demonstrations</a:t>
            </a:r>
            <a:endParaRPr lang="en-US" sz="1200" dirty="0"/>
          </a:p>
        </p:txBody>
      </p:sp>
      <p:sp>
        <p:nvSpPr>
          <p:cNvPr id="9" name="object 4"/>
          <p:cNvSpPr txBox="1">
            <a:spLocks/>
          </p:cNvSpPr>
          <p:nvPr/>
        </p:nvSpPr>
        <p:spPr>
          <a:xfrm>
            <a:off x="3279140" y="854456"/>
            <a:ext cx="73888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2000" b="1" i="0">
                <a:solidFill>
                  <a:srgbClr val="1F487C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US" kern="0" dirty="0" smtClean="0">
                <a:solidFill>
                  <a:srgbClr val="003884"/>
                </a:solidFill>
                <a:latin typeface="Arial"/>
                <a:cs typeface="Arial"/>
              </a:rPr>
              <a:t>Listening Demonstration – Timbre</a:t>
            </a:r>
            <a:endParaRPr lang="en-US" kern="0" dirty="0">
              <a:solidFill>
                <a:srgbClr val="003884"/>
              </a:solidFill>
              <a:latin typeface="Arial"/>
              <a:cs typeface="Arial"/>
              <a:sym typeface="Wingdings" panose="05000000000000000000" pitchFamily="2" charset="2"/>
            </a:endParaRPr>
          </a:p>
        </p:txBody>
      </p:sp>
      <p:pic>
        <p:nvPicPr>
          <p:cNvPr id="11" name="plomp4sh.wav">
            <a:hlinkClick r:id="" action="ppaction://media"/>
          </p:cNvPr>
          <p:cNvPicPr>
            <a:picLocks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3657600"/>
            <a:ext cx="719137" cy="719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10715" y="3832503"/>
            <a:ext cx="840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Track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10715" y="5161213"/>
            <a:ext cx="840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Track 2</a:t>
            </a:r>
            <a:endParaRPr lang="en-US" dirty="0"/>
          </a:p>
        </p:txBody>
      </p:sp>
      <p:pic>
        <p:nvPicPr>
          <p:cNvPr id="3" name="Timbre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34479" y="4990613"/>
            <a:ext cx="710533" cy="71053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28301" y="1747008"/>
            <a:ext cx="5650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Demonstration to understand differences in Timbre</a:t>
            </a:r>
            <a:endParaRPr lang="en-US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9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1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8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1862" y="736472"/>
            <a:ext cx="2608580" cy="508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dirty="0" smtClean="0">
                <a:solidFill>
                  <a:srgbClr val="FFFFFF"/>
                </a:solidFill>
                <a:latin typeface="Arial"/>
                <a:cs typeface="Arial"/>
              </a:rPr>
              <a:t>Sound Level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3442252" y="73647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68726" y="6019800"/>
            <a:ext cx="1776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 dirty="0" smtClean="0"/>
              <a:t>Source: </a:t>
            </a:r>
            <a:r>
              <a:rPr lang="en-US" altLang="en-US" sz="1200" dirty="0"/>
              <a:t>SUVA CD track 18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3455504" y="1656297"/>
            <a:ext cx="7994650" cy="395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68288" indent="-2682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6575" indent="-2667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200" b="1">
                <a:solidFill>
                  <a:schemeClr val="tx1"/>
                </a:solidFill>
                <a:latin typeface="+mn-lt"/>
              </a:defRPr>
            </a:lvl2pPr>
            <a:lvl3pPr marL="809625" indent="-2651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−"/>
              <a:defRPr sz="2200" b="1">
                <a:solidFill>
                  <a:schemeClr val="tx1"/>
                </a:solidFill>
                <a:latin typeface="+mn-lt"/>
              </a:defRPr>
            </a:lvl3pPr>
            <a:lvl4pPr marL="1090613" indent="-2794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−"/>
              <a:defRPr sz="2200" b="1">
                <a:solidFill>
                  <a:schemeClr val="tx1"/>
                </a:solidFill>
                <a:latin typeface="+mn-lt"/>
              </a:defRPr>
            </a:lvl4pPr>
            <a:lvl5pPr marL="13493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−"/>
              <a:defRPr sz="2200" b="1">
                <a:solidFill>
                  <a:schemeClr val="tx1"/>
                </a:solidFill>
                <a:latin typeface="+mn-lt"/>
              </a:defRPr>
            </a:lvl5pPr>
            <a:lvl6pPr marL="18065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−"/>
              <a:defRPr sz="2200" b="1">
                <a:solidFill>
                  <a:schemeClr val="tx1"/>
                </a:solidFill>
                <a:latin typeface="+mn-lt"/>
              </a:defRPr>
            </a:lvl6pPr>
            <a:lvl7pPr marL="22637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−"/>
              <a:defRPr sz="2200" b="1">
                <a:solidFill>
                  <a:schemeClr val="tx1"/>
                </a:solidFill>
                <a:latin typeface="+mn-lt"/>
              </a:defRPr>
            </a:lvl7pPr>
            <a:lvl8pPr marL="27209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−"/>
              <a:defRPr sz="2200" b="1">
                <a:solidFill>
                  <a:schemeClr val="tx1"/>
                </a:solidFill>
                <a:latin typeface="+mn-lt"/>
              </a:defRPr>
            </a:lvl8pPr>
            <a:lvl9pPr marL="3178175" indent="-2571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−"/>
              <a:defRPr sz="2200" b="1">
                <a:solidFill>
                  <a:schemeClr val="tx1"/>
                </a:solidFill>
                <a:latin typeface="+mn-lt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AEEF"/>
              </a:buClr>
              <a:buSzTx/>
              <a:buNone/>
              <a:tabLst/>
              <a:defRPr/>
            </a:pPr>
            <a:endParaRPr kumimoji="0" lang="nl-NL" alt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101073"/>
              </a:solidFill>
              <a:effectLst/>
              <a:uLnTx/>
              <a:uFillTx/>
              <a:latin typeface="Arial"/>
            </a:endParaRPr>
          </a:p>
          <a:p>
            <a:pPr marL="536575" marR="0" lvl="1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101073"/>
              </a:buClr>
              <a:buSzTx/>
              <a:buFontTx/>
              <a:buChar char="•"/>
              <a:tabLst/>
              <a:defRPr/>
            </a:pPr>
            <a:r>
              <a:rPr kumimoji="0" lang="nl-NL" alt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Ticks</a:t>
            </a: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 of a </a:t>
            </a:r>
            <a:r>
              <a:rPr kumimoji="0" lang="nl-NL" alt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clock</a:t>
            </a: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       (30 dB)</a:t>
            </a:r>
          </a:p>
          <a:p>
            <a:pPr marL="536575" marR="0" lvl="1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101073"/>
              </a:buClr>
              <a:buSzTx/>
              <a:buFontTx/>
              <a:buChar char="•"/>
              <a:tabLst/>
              <a:defRPr/>
            </a:pPr>
            <a:r>
              <a:rPr kumimoji="0" lang="nl-NL" alt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Painting</a:t>
            </a: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                    (40 dB)</a:t>
            </a:r>
          </a:p>
          <a:p>
            <a:pPr marL="536575" marR="0" lvl="1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101073"/>
              </a:buClr>
              <a:buSzTx/>
              <a:buFontTx/>
              <a:buChar char="•"/>
              <a:tabLst/>
              <a:defRPr/>
            </a:pPr>
            <a:r>
              <a:rPr kumimoji="0" lang="nl-NL" alt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Cutting</a:t>
            </a: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 paper           (50 dB)</a:t>
            </a:r>
          </a:p>
          <a:p>
            <a:pPr marL="536575" marR="0" lvl="1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101073"/>
              </a:buClr>
              <a:buSzTx/>
              <a:buFontTx/>
              <a:buChar char="•"/>
              <a:tabLst/>
              <a:defRPr/>
            </a:pPr>
            <a:r>
              <a:rPr kumimoji="0" lang="nl-NL" alt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Washing</a:t>
            </a: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 hands       (60 dB)</a:t>
            </a:r>
          </a:p>
          <a:p>
            <a:pPr marL="536575" marR="0" lvl="1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101073"/>
              </a:buClr>
              <a:buSzTx/>
              <a:buFontTx/>
              <a:buChar char="•"/>
              <a:tabLst/>
              <a:defRPr/>
            </a:pPr>
            <a:r>
              <a:rPr kumimoji="0" lang="nl-NL" alt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Toilett</a:t>
            </a: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 flush             (70 dB)</a:t>
            </a:r>
          </a:p>
          <a:p>
            <a:pPr marL="536575" marR="0" lvl="1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101073"/>
              </a:buClr>
              <a:buSzTx/>
              <a:buFontTx/>
              <a:buChar char="•"/>
              <a:tabLst/>
              <a:defRPr/>
            </a:pPr>
            <a:r>
              <a:rPr kumimoji="0" lang="nl-NL" alt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Vacuum</a:t>
            </a: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 cleaner (</a:t>
            </a:r>
            <a:r>
              <a:rPr kumimoji="0" lang="nl-NL" alt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noisy</a:t>
            </a: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 model, 80 dB)</a:t>
            </a:r>
          </a:p>
          <a:p>
            <a:pPr marL="536575" marR="0" lvl="1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101073"/>
              </a:buClr>
              <a:buSzTx/>
              <a:buFontTx/>
              <a:buChar char="•"/>
              <a:tabLst/>
              <a:defRPr/>
            </a:pP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Stone </a:t>
            </a:r>
            <a:r>
              <a:rPr kumimoji="0" lang="nl-NL" altLang="en-US" sz="2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drill</a:t>
            </a:r>
            <a:r>
              <a:rPr kumimoji="0" lang="nl-NL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101073"/>
                </a:solidFill>
                <a:effectLst/>
                <a:uLnTx/>
                <a:uFillTx/>
                <a:latin typeface="Arial"/>
              </a:rPr>
              <a:t>                (100 dB)</a:t>
            </a:r>
          </a:p>
        </p:txBody>
      </p:sp>
      <p:pic>
        <p:nvPicPr>
          <p:cNvPr id="11" name="suva_18.wav">
            <a:hlinkClick r:id="" action="ppaction://media"/>
          </p:cNvPr>
          <p:cNvPicPr>
            <a:picLocks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0" y="4400033"/>
            <a:ext cx="811212" cy="811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996640" y="987620"/>
            <a:ext cx="91887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20000"/>
              </a:spcBef>
              <a:spcAft>
                <a:spcPct val="0"/>
              </a:spcAft>
              <a:buClr>
                <a:srgbClr val="00AEEF"/>
              </a:buClr>
              <a:defRPr/>
            </a:pPr>
            <a:r>
              <a:rPr lang="nl-NL" altLang="en-US" sz="2000" b="1" kern="0" dirty="0" err="1">
                <a:solidFill>
                  <a:srgbClr val="101073"/>
                </a:solidFill>
                <a:latin typeface="Arial"/>
              </a:rPr>
              <a:t>Listening</a:t>
            </a:r>
            <a:r>
              <a:rPr lang="nl-NL" altLang="en-US" sz="2000" b="1" kern="0" dirty="0">
                <a:solidFill>
                  <a:srgbClr val="101073"/>
                </a:solidFill>
                <a:latin typeface="Arial"/>
              </a:rPr>
              <a:t> </a:t>
            </a:r>
            <a:r>
              <a:rPr lang="nl-NL" altLang="en-US" sz="2000" b="1" kern="0" dirty="0" err="1">
                <a:solidFill>
                  <a:srgbClr val="101073"/>
                </a:solidFill>
                <a:latin typeface="Arial"/>
              </a:rPr>
              <a:t>demonstration</a:t>
            </a:r>
            <a:r>
              <a:rPr lang="nl-NL" altLang="en-US" sz="2000" b="1" kern="0" dirty="0">
                <a:solidFill>
                  <a:srgbClr val="101073"/>
                </a:solidFill>
                <a:latin typeface="Arial"/>
              </a:rPr>
              <a:t> </a:t>
            </a:r>
            <a:r>
              <a:rPr lang="nl-NL" altLang="en-US" sz="2000" b="1" kern="0" dirty="0" smtClean="0">
                <a:solidFill>
                  <a:srgbClr val="101073"/>
                </a:solidFill>
                <a:latin typeface="Arial"/>
              </a:rPr>
              <a:t>– Sound Level (</a:t>
            </a:r>
            <a:r>
              <a:rPr lang="nl-NL" altLang="en-US" sz="2000" b="1" kern="0" dirty="0" err="1" smtClean="0">
                <a:solidFill>
                  <a:srgbClr val="101073"/>
                </a:solidFill>
                <a:latin typeface="Arial"/>
              </a:rPr>
              <a:t>Please</a:t>
            </a:r>
            <a:r>
              <a:rPr lang="nl-NL" altLang="en-US" sz="2000" b="1" kern="0" dirty="0" smtClean="0">
                <a:solidFill>
                  <a:srgbClr val="101073"/>
                </a:solidFill>
                <a:latin typeface="Arial"/>
              </a:rPr>
              <a:t> do NOT </a:t>
            </a:r>
            <a:r>
              <a:rPr lang="nl-NL" altLang="en-US" sz="2000" b="1" kern="0" dirty="0" err="1" smtClean="0">
                <a:solidFill>
                  <a:srgbClr val="101073"/>
                </a:solidFill>
                <a:latin typeface="Arial"/>
              </a:rPr>
              <a:t>wear</a:t>
            </a:r>
            <a:r>
              <a:rPr lang="nl-NL" altLang="en-US" sz="2000" b="1" kern="0" dirty="0" smtClean="0">
                <a:solidFill>
                  <a:srgbClr val="101073"/>
                </a:solidFill>
                <a:latin typeface="Arial"/>
              </a:rPr>
              <a:t> headphones)</a:t>
            </a:r>
            <a:endParaRPr lang="nl-NL" altLang="en-US" sz="2000" b="1" kern="0" dirty="0">
              <a:solidFill>
                <a:srgbClr val="101073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645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3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79268"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ct val="100000"/>
              </a:lnSpc>
            </a:pPr>
            <a:fld id="{81D60167-4931-47E6-BA6A-407CBD079E47}" type="slidenum">
              <a:rPr spc="-5" dirty="0"/>
              <a:t>9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1862" y="736472"/>
            <a:ext cx="2608580" cy="5089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000"/>
              </a:lnSpc>
              <a:spcBef>
                <a:spcPts val="100"/>
              </a:spcBef>
            </a:pPr>
            <a:r>
              <a:rPr lang="en-US" sz="3000" dirty="0" smtClean="0">
                <a:solidFill>
                  <a:srgbClr val="FFFFFF"/>
                </a:solidFill>
                <a:latin typeface="Arial"/>
                <a:cs typeface="Arial"/>
              </a:rPr>
              <a:t>Loudness</a:t>
            </a:r>
            <a:endParaRPr sz="3000" dirty="0">
              <a:latin typeface="Arial"/>
              <a:cs typeface="Arial"/>
            </a:endParaRPr>
          </a:p>
        </p:txBody>
      </p:sp>
      <p:sp>
        <p:nvSpPr>
          <p:cNvPr id="7" name="object 3"/>
          <p:cNvSpPr txBox="1"/>
          <p:nvPr/>
        </p:nvSpPr>
        <p:spPr>
          <a:xfrm>
            <a:off x="3442252" y="736472"/>
            <a:ext cx="7926705" cy="1077218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lang="en-US" sz="2000" b="1" spc="-5" dirty="0" smtClean="0">
              <a:solidFill>
                <a:srgbClr val="003884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endParaRPr sz="2000" dirty="0"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68726" y="6019800"/>
            <a:ext cx="1776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</a:t>
            </a:r>
            <a:r>
              <a:rPr lang="en-US" altLang="en-US" sz="1200" dirty="0"/>
              <a:t>SUVA CD track 14</a:t>
            </a:r>
            <a:endParaRPr lang="en-US" sz="1200" dirty="0"/>
          </a:p>
        </p:txBody>
      </p:sp>
      <p:sp>
        <p:nvSpPr>
          <p:cNvPr id="9" name="object 4"/>
          <p:cNvSpPr txBox="1">
            <a:spLocks/>
          </p:cNvSpPr>
          <p:nvPr/>
        </p:nvSpPr>
        <p:spPr>
          <a:xfrm>
            <a:off x="3279140" y="854456"/>
            <a:ext cx="7388860" cy="32124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2000" b="1" i="0">
                <a:solidFill>
                  <a:srgbClr val="1F487C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US" kern="0" dirty="0" smtClean="0">
                <a:solidFill>
                  <a:srgbClr val="003884"/>
                </a:solidFill>
                <a:latin typeface="Arial"/>
                <a:cs typeface="Arial"/>
              </a:rPr>
              <a:t>Listening Demonstration – Level </a:t>
            </a:r>
            <a:endParaRPr lang="en-US" kern="0" dirty="0">
              <a:solidFill>
                <a:srgbClr val="003884"/>
              </a:solidFill>
              <a:latin typeface="Arial"/>
              <a:cs typeface="Arial"/>
              <a:sym typeface="Wingdings" panose="05000000000000000000" pitchFamily="2" charset="2"/>
            </a:endParaRPr>
          </a:p>
        </p:txBody>
      </p:sp>
      <p:sp>
        <p:nvSpPr>
          <p:cNvPr id="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154056" y="2215435"/>
            <a:ext cx="8503096" cy="1846659"/>
          </a:xfrm>
        </p:spPr>
        <p:txBody>
          <a:bodyPr/>
          <a:lstStyle/>
          <a:p>
            <a:r>
              <a:rPr lang="nl-NL" alt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Level differences of 0 tot +10 dB between successive sounds  </a:t>
            </a:r>
          </a:p>
          <a:p>
            <a:r>
              <a:rPr lang="nl-NL" alt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Relative levels of </a:t>
            </a:r>
            <a:r>
              <a:rPr lang="nl-NL" altLang="en-US" sz="2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individual</a:t>
            </a:r>
            <a:r>
              <a:rPr lang="nl-NL" alt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sounds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alt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alt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 to find out which difference leads to a perceivable difference</a:t>
            </a:r>
          </a:p>
          <a:p>
            <a:endParaRPr lang="nl-NL" altLang="en-US" sz="2000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Tx/>
              <a:buNone/>
            </a:pPr>
            <a:r>
              <a:rPr lang="nl-NL" altLang="en-US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 dB, +1 dB, 0 dB, +3 dB, 0 dB, +6 dB, 0 dB,+10 dB, 0 dB</a:t>
            </a:r>
          </a:p>
        </p:txBody>
      </p:sp>
      <p:pic>
        <p:nvPicPr>
          <p:cNvPr id="12" name="suva2573.wav">
            <a:hlinkClick r:id="" action="ppaction://media"/>
          </p:cNvPr>
          <p:cNvPicPr>
            <a:picLocks noChangeAspect="1" noChangeArrowheads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831" y="4394667"/>
            <a:ext cx="685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004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44"/>
    </mc:Choice>
    <mc:Fallback xmlns="">
      <p:transition spd="slow" advTm="35044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2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23265" x="2794000" y="4635500"/>
          <p14:tracePt t="23380" x="2806700" y="4635500"/>
          <p14:tracePt t="23397" x="2832100" y="4635500"/>
          <p14:tracePt t="23413" x="2863850" y="4635500"/>
          <p14:tracePt t="23430" x="2901950" y="4635500"/>
          <p14:tracePt t="23447" x="2940050" y="4635500"/>
          <p14:tracePt t="23450" x="2952750" y="4635500"/>
          <p14:tracePt t="23463" x="2959100" y="4635500"/>
          <p14:tracePt t="23480" x="2984500" y="4629150"/>
          <p14:tracePt t="23497" x="3003550" y="4629150"/>
          <p14:tracePt t="23514" x="3028950" y="4616450"/>
          <p14:tracePt t="23530" x="3041650" y="4610100"/>
          <p14:tracePt t="23548" x="3060700" y="4610100"/>
          <p14:tracePt t="23551" x="3079750" y="4610100"/>
          <p14:tracePt t="23565" x="3086100" y="4610100"/>
          <p14:tracePt t="23581" x="3111500" y="4610100"/>
          <p14:tracePt t="23597" x="3124200" y="4610100"/>
          <p14:tracePt t="23614" x="3155950" y="4610100"/>
          <p14:tracePt t="23630" x="3175000" y="4610100"/>
          <p14:tracePt t="23647" x="3213100" y="4603750"/>
          <p14:tracePt t="23650" x="3225800" y="4591050"/>
          <p14:tracePt t="23680" x="3251200" y="4591050"/>
          <p14:tracePt t="23697" x="3263900" y="4591050"/>
          <p14:tracePt t="23713" x="3270250" y="4591050"/>
          <p14:tracePt t="23730" x="3289300" y="4591050"/>
          <p14:tracePt t="23747" x="3302000" y="4591050"/>
          <p14:tracePt t="23763" x="3327400" y="4591050"/>
          <p14:tracePt t="23781" x="3346450" y="4591050"/>
          <p14:tracePt t="23784" x="3359150" y="4591050"/>
          <p14:tracePt t="23797" x="3378200" y="4591050"/>
          <p14:tracePt t="23813" x="3390900" y="4591050"/>
          <p14:tracePt t="23830" x="3409950" y="4591050"/>
          <p14:tracePt t="23847" x="3441700" y="4591050"/>
          <p14:tracePt t="23863" x="3460750" y="4591050"/>
          <p14:tracePt t="23880" x="3530600" y="4591050"/>
          <p14:tracePt t="23897" x="3562350" y="4591050"/>
          <p14:tracePt t="23913" x="3587750" y="4591050"/>
          <p14:tracePt t="23930" x="3619500" y="4591050"/>
          <p14:tracePt t="23947" x="3644900" y="4591050"/>
          <p14:tracePt t="23951" x="3651250" y="4591050"/>
          <p14:tracePt t="23963" x="3670300" y="4591050"/>
          <p14:tracePt t="23980" x="3708400" y="4597400"/>
          <p14:tracePt t="23997" x="3733800" y="4597400"/>
          <p14:tracePt t="24013" x="3765550" y="4597400"/>
          <p14:tracePt t="24017" x="3784600" y="4597400"/>
          <p14:tracePt t="24031" x="3816350" y="4597400"/>
          <p14:tracePt t="24047" x="3841750" y="4597400"/>
          <p14:tracePt t="24063" x="3898900" y="4597400"/>
          <p14:tracePt t="24081" x="3943350" y="4597400"/>
          <p14:tracePt t="24097" x="3968750" y="4597400"/>
          <p14:tracePt t="24113" x="4019550" y="4597400"/>
          <p14:tracePt t="24132" x="4051300" y="4610100"/>
          <p14:tracePt t="24135" x="4127500" y="4616450"/>
          <p14:tracePt t="24147" x="4159250" y="4622800"/>
          <p14:tracePt t="24167" x="4254500" y="4622800"/>
          <p14:tracePt t="24180" x="4368800" y="4622800"/>
          <p14:tracePt t="24198" x="4406900" y="4629150"/>
          <p14:tracePt t="24201" x="4464050" y="4629150"/>
          <p14:tracePt t="24213" x="4495800" y="4629150"/>
          <p14:tracePt t="24231" x="4546600" y="4635500"/>
          <p14:tracePt t="24247" x="4584700" y="4635500"/>
          <p14:tracePt t="24263" x="4635500" y="4635500"/>
          <p14:tracePt t="24267" x="4660900" y="4635500"/>
          <p14:tracePt t="24282" x="4724400" y="4635500"/>
          <p14:tracePt t="24297" x="4781550" y="4641850"/>
          <p14:tracePt t="24314" x="4813300" y="4641850"/>
          <p14:tracePt t="24330" x="4838700" y="4641850"/>
          <p14:tracePt t="24333" x="4857750" y="4641850"/>
          <p14:tracePt t="24347" x="4876800" y="4641850"/>
          <p14:tracePt t="24363" x="4902200" y="4641850"/>
          <p14:tracePt t="24380" x="4921250" y="4641850"/>
          <p14:tracePt t="24397" x="4940300" y="4641850"/>
          <p14:tracePt t="24413" x="4991100" y="4648200"/>
          <p14:tracePt t="24430" x="5029200" y="4648200"/>
          <p14:tracePt t="24433" x="5035550" y="4648200"/>
          <p14:tracePt t="24446" x="5086350" y="4648200"/>
          <p14:tracePt t="24463" x="5130800" y="4648200"/>
          <p14:tracePt t="24480" x="5168900" y="4648200"/>
          <p14:tracePt t="24497" x="5232400" y="4648200"/>
          <p14:tracePt t="24501" x="5264150" y="4648200"/>
          <p14:tracePt t="24513" x="5289550" y="4648200"/>
          <p14:tracePt t="24530" x="5334000" y="4648200"/>
          <p14:tracePt t="24533" x="5346700" y="4648200"/>
          <p14:tracePt t="24547" x="5365750" y="4648200"/>
          <p14:tracePt t="24564" x="5403850" y="4648200"/>
          <p14:tracePt t="24567" x="5448300" y="4641850"/>
          <p14:tracePt t="24580" x="5505450" y="4635500"/>
          <p14:tracePt t="24597" x="5549900" y="4635500"/>
          <p14:tracePt t="24613" x="5588000" y="4635500"/>
          <p14:tracePt t="24630" x="5676900" y="4635500"/>
          <p14:tracePt t="24634" x="5683250" y="4635500"/>
          <p14:tracePt t="24647" x="5734050" y="4635500"/>
          <p14:tracePt t="24664" x="5778500" y="4635500"/>
          <p14:tracePt t="24680" x="5816600" y="4635500"/>
          <p14:tracePt t="24697" x="5880100" y="4629150"/>
          <p14:tracePt t="24701" x="5911850" y="4616450"/>
          <p14:tracePt t="24713" x="5918200" y="4616450"/>
          <p14:tracePt t="24730" x="5956300" y="4616450"/>
          <p14:tracePt t="24747" x="5969000" y="4610100"/>
          <p14:tracePt t="24764" x="5981700" y="4610100"/>
          <p14:tracePt t="24767" x="5988050" y="4610100"/>
          <p14:tracePt t="24780" x="5994400" y="4610100"/>
          <p14:tracePt t="24797" x="6007100" y="4610100"/>
          <p14:tracePt t="24813" x="6019800" y="4610100"/>
          <p14:tracePt t="24830" x="6051550" y="4603750"/>
          <p14:tracePt t="24863" x="6089650" y="4603750"/>
          <p14:tracePt t="24880" x="6108700" y="4603750"/>
          <p14:tracePt t="24897" x="6134100" y="4597400"/>
          <p14:tracePt t="24913" x="6159500" y="4597400"/>
          <p14:tracePt t="24930" x="6178550" y="4597400"/>
          <p14:tracePt t="24947" x="6210300" y="4597400"/>
          <p14:tracePt t="24963" x="6248400" y="4597400"/>
          <p14:tracePt t="24967" x="6261100" y="4597400"/>
          <p14:tracePt t="24980" x="6280150" y="4597400"/>
          <p14:tracePt t="24997" x="6324600" y="4597400"/>
          <p14:tracePt t="25013" x="6350000" y="4597400"/>
          <p14:tracePt t="25030" x="6369050" y="4597400"/>
          <p14:tracePt t="25050" x="6388100" y="4597400"/>
          <p14:tracePt t="25096" x="6394450" y="4597400"/>
          <p14:tracePt t="25114" x="6407150" y="4597400"/>
          <p14:tracePt t="25129" x="6413500" y="4597400"/>
          <p14:tracePt t="25146" x="6419850" y="4597400"/>
          <p14:tracePt t="25163" x="6432550" y="4597400"/>
          <p14:tracePt t="25180" x="6438900" y="4597400"/>
          <p14:tracePt t="25196" x="6451600" y="4591050"/>
          <p14:tracePt t="25213" x="6464300" y="4591050"/>
          <p14:tracePt t="25232" x="6477000" y="4591050"/>
          <p14:tracePt t="25246" x="6483350" y="4591050"/>
          <p14:tracePt t="25263" x="6508750" y="4591050"/>
          <p14:tracePt t="25280" x="6534150" y="4591050"/>
          <p14:tracePt t="25296" x="6540500" y="4591050"/>
          <p14:tracePt t="25315" x="6546850" y="4591050"/>
          <p14:tracePt t="27048" x="0" y="0"/>
        </p14:tracePtLst>
        <p14:tracePtLst>
          <p14:tracePt t="30131" x="8083550" y="4927600"/>
          <p14:tracePt t="30161" x="8089900" y="4927600"/>
          <p14:tracePt t="30178" x="8172450" y="4826000"/>
          <p14:tracePt t="30196" x="8204200" y="4781550"/>
          <p14:tracePt t="30211" x="8235950" y="4737100"/>
          <p14:tracePt t="30228" x="8248650" y="4705350"/>
          <p14:tracePt t="30231" x="8255000" y="4705350"/>
          <p14:tracePt t="30245" x="8274050" y="4667250"/>
          <p14:tracePt t="30278" x="8280400" y="4660900"/>
          <p14:tracePt t="30295" x="8286750" y="4648200"/>
          <p14:tracePt t="30311" x="8305800" y="4648200"/>
          <p14:tracePt t="30328" x="8312150" y="4641850"/>
          <p14:tracePt t="30332" x="8331200" y="4641850"/>
          <p14:tracePt t="30346" x="8350250" y="4641850"/>
          <p14:tracePt t="30361" x="8362950" y="4641850"/>
          <p14:tracePt t="30378" x="8394700" y="4641850"/>
          <p14:tracePt t="30395" x="8432800" y="4641850"/>
          <p14:tracePt t="30411" x="8451850" y="4654550"/>
          <p14:tracePt t="30428" x="8496300" y="4686300"/>
          <p14:tracePt t="30432" x="8509000" y="4699000"/>
          <p14:tracePt t="30445" x="8521700" y="4705350"/>
          <p14:tracePt t="30461" x="8591550" y="4762500"/>
          <p14:tracePt t="30478" x="8629650" y="4775200"/>
          <p14:tracePt t="30495" x="8661400" y="4806950"/>
          <p14:tracePt t="30511" x="8693150" y="4838700"/>
          <p14:tracePt t="30528" x="8724900" y="4864100"/>
          <p14:tracePt t="30545" x="8756650" y="4889500"/>
          <p14:tracePt t="30561" x="8788400" y="4914900"/>
          <p14:tracePt t="30578" x="8851900" y="4946650"/>
          <p14:tracePt t="30595" x="8890000" y="4984750"/>
          <p14:tracePt t="30600" x="8896350" y="4984750"/>
          <p14:tracePt t="30611" x="8928100" y="4991100"/>
          <p14:tracePt t="30628" x="8978900" y="5010150"/>
          <p14:tracePt t="30644" x="9023350" y="5029200"/>
          <p14:tracePt t="30661" x="9137650" y="5054600"/>
          <p14:tracePt t="30665" x="9182100" y="5060950"/>
          <p14:tracePt t="30678" x="9239250" y="5080000"/>
          <p14:tracePt t="30694" x="9277350" y="5086350"/>
          <p14:tracePt t="30698" x="9290050" y="5086350"/>
          <p14:tracePt t="30711" x="9296400" y="5086350"/>
          <p14:tracePt t="30728" x="9309100" y="5086350"/>
          <p14:tracePt t="30745" x="9315450" y="5086350"/>
          <p14:tracePt t="30761" x="9328150" y="5086350"/>
          <p14:tracePt t="30778" x="9347200" y="5067300"/>
          <p14:tracePt t="30795" x="9398000" y="5054600"/>
          <p14:tracePt t="30799" x="9404350" y="5048250"/>
          <p14:tracePt t="30811" x="9417050" y="5035550"/>
          <p14:tracePt t="30828" x="9429750" y="5016500"/>
          <p14:tracePt t="30844" x="9455150" y="4997450"/>
          <p14:tracePt t="30861" x="9467850" y="4978400"/>
          <p14:tracePt t="30865" x="9474200" y="4965700"/>
          <p14:tracePt t="30878" x="9480550" y="4965700"/>
          <p14:tracePt t="30894" x="9480550" y="4946650"/>
          <p14:tracePt t="30911" x="9505950" y="4927600"/>
          <p14:tracePt t="30928" x="9512300" y="4927600"/>
          <p14:tracePt t="30931" x="9531350" y="4921250"/>
          <p14:tracePt t="30944" x="9544050" y="4914900"/>
          <p14:tracePt t="30961" x="9582150" y="4908550"/>
          <p14:tracePt t="30978" x="9607550" y="4908550"/>
          <p14:tracePt t="30995" x="9671050" y="4908550"/>
          <p14:tracePt t="31014" x="9728200" y="4908550"/>
          <p14:tracePt t="31028" x="9779000" y="4908550"/>
          <p14:tracePt t="31048" x="9804400" y="4908550"/>
          <p14:tracePt t="31062" x="9829800" y="4908550"/>
          <p14:tracePt t="31079" x="9855200" y="4908550"/>
          <p14:tracePt t="31094" x="9874250" y="4908550"/>
          <p14:tracePt t="31111" x="9899650" y="4908550"/>
          <p14:tracePt t="31128" x="9918700" y="4908550"/>
          <p14:tracePt t="31145" x="9975850" y="4908550"/>
          <p14:tracePt t="31148" x="9994900" y="4914900"/>
          <p14:tracePt t="31162" x="10045700" y="4914900"/>
          <p14:tracePt t="31178" x="10077450" y="4921250"/>
          <p14:tracePt t="31194" x="10128250" y="4927600"/>
          <p14:tracePt t="31211" x="10179050" y="4927600"/>
          <p14:tracePt t="31228" x="10223500" y="4927600"/>
          <p14:tracePt t="31245" x="10261600" y="4927600"/>
          <p14:tracePt t="31261" x="10306050" y="4927600"/>
          <p14:tracePt t="31278" x="10363200" y="4927600"/>
          <p14:tracePt t="31294" x="10407650" y="4914900"/>
          <p14:tracePt t="31311" x="10439400" y="4908550"/>
          <p14:tracePt t="31328" x="10477500" y="4902200"/>
          <p14:tracePt t="31345" x="10502900" y="4883150"/>
          <p14:tracePt t="31362" x="10610850" y="4864100"/>
          <p14:tracePt t="31378" x="10655300" y="4857750"/>
          <p14:tracePt t="31394" x="10712450" y="4845050"/>
          <p14:tracePt t="31411" x="10725150" y="4845050"/>
          <p14:tracePt t="31414" x="10744200" y="4845050"/>
          <p14:tracePt t="31428" x="10756900" y="4845050"/>
          <p14:tracePt t="31444" x="10782300" y="4845050"/>
          <p14:tracePt t="31449" x="10795000" y="4845050"/>
          <p14:tracePt t="31461" x="10801350" y="4845050"/>
          <p14:tracePt t="31478" x="10807700" y="4845050"/>
          <p14:tracePt t="31481" x="10814050" y="4845050"/>
          <p14:tracePt t="31495" x="10820400" y="4845050"/>
          <p14:tracePt t="31511" x="10858500" y="4857750"/>
          <p14:tracePt t="31527" x="10890250" y="4857750"/>
          <p14:tracePt t="31544" x="10934700" y="4857750"/>
          <p14:tracePt t="31548" x="10960100" y="4857750"/>
          <p14:tracePt t="31549" x="10985500" y="4857750"/>
          <p14:tracePt t="31562" x="11004550" y="4857750"/>
          <p14:tracePt t="31578" x="11036300" y="4857750"/>
          <p14:tracePt t="31594" x="11068050" y="4857750"/>
          <p14:tracePt t="31613" x="11080750" y="4857750"/>
          <p14:tracePt t="31627" x="11093450" y="4845050"/>
          <p14:tracePt t="31645" x="11106150" y="4838700"/>
          <p14:tracePt t="31648" x="11112500" y="4838700"/>
          <p14:tracePt t="31661" x="11118850" y="4826000"/>
          <p14:tracePt t="31678" x="11137900" y="4819650"/>
          <p14:tracePt t="31682" x="11150600" y="4819650"/>
          <p14:tracePt t="31695" x="11156950" y="4819650"/>
          <p14:tracePt t="31711" x="11201400" y="4813300"/>
          <p14:tracePt t="31727" x="11214100" y="4813300"/>
          <p14:tracePt t="31744" x="11258550" y="4813300"/>
          <p14:tracePt t="31763" x="11290300" y="4806950"/>
          <p14:tracePt t="31778" x="11322050" y="4806950"/>
          <p14:tracePt t="31794" x="11360150" y="4806950"/>
          <p14:tracePt t="31811" x="11379200" y="4806950"/>
          <p14:tracePt t="31845" x="11391900" y="4806950"/>
          <p14:tracePt t="31863" x="11398250" y="4806950"/>
          <p14:tracePt t="31878" x="11423650" y="4806950"/>
          <p14:tracePt t="31894" x="11442700" y="4806950"/>
          <p14:tracePt t="31911" x="11474450" y="4806950"/>
          <p14:tracePt t="31914" x="11487150" y="4806950"/>
          <p14:tracePt t="31929" x="11499850" y="4806950"/>
          <p14:tracePt t="31932" x="11512550" y="4806950"/>
          <p14:tracePt t="31945" x="11525250" y="4806950"/>
          <p14:tracePt t="31963" x="11544300" y="4806950"/>
          <p14:tracePt t="33146" x="0" y="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059FAA3AE5DA45BF05ABE6A3C82792" ma:contentTypeVersion="0" ma:contentTypeDescription="Create a new document." ma:contentTypeScope="" ma:versionID="a2784cbc9a603ddf3b7f1a70184654f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0F1C670-578F-4526-8D90-9089BA0520F5}"/>
</file>

<file path=customXml/itemProps2.xml><?xml version="1.0" encoding="utf-8"?>
<ds:datastoreItem xmlns:ds="http://schemas.openxmlformats.org/officeDocument/2006/customXml" ds:itemID="{81FD2361-B683-4EA5-BC39-E81B950940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3847E2-A055-4F8D-833A-BD467902717C}">
  <ds:schemaRefs>
    <ds:schemaRef ds:uri="http://purl.org/dc/terms/"/>
    <ds:schemaRef ds:uri="4387429c-fb25-4ee6-8823-9a68871f2159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3fd6d918-78c3-4a22-9920-b0424b085c3e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4618</TotalTime>
  <Words>359</Words>
  <Application>Microsoft Office PowerPoint</Application>
  <PresentationFormat>Widescreen</PresentationFormat>
  <Paragraphs>117</Paragraphs>
  <Slides>12</Slides>
  <Notes>11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Office Theme</vt:lpstr>
      <vt:lpstr>The Science of  Sound</vt:lpstr>
      <vt:lpstr>Anatomy of Ear – Inner Ear</vt:lpstr>
      <vt:lpstr>Anatomy of Ear</vt:lpstr>
      <vt:lpstr>PowerPoint Presentation</vt:lpstr>
      <vt:lpstr>Spatial Hearing</vt:lpstr>
      <vt:lpstr>Pitch</vt:lpstr>
      <vt:lpstr>Timbre</vt:lpstr>
      <vt:lpstr>Sound Level</vt:lpstr>
      <vt:lpstr>Loudness</vt:lpstr>
      <vt:lpstr>Masking and Critical Bands</vt:lpstr>
      <vt:lpstr>Masking and Critical Bands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fanyu meng</dc:creator>
  <cp:lastModifiedBy>Pathre, T.U.</cp:lastModifiedBy>
  <cp:revision>277</cp:revision>
  <dcterms:created xsi:type="dcterms:W3CDTF">2021-01-28T12:15:07Z</dcterms:created>
  <dcterms:modified xsi:type="dcterms:W3CDTF">2021-02-22T09:38:58Z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2019-01-30T00:00:00Z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2021-01-28T00:00:00Z</vt:filetime>
  </property>
  <property fmtid="{D5CDD505-2E9C-101B-9397-08002B2CF9AE}" pid="5" name="ContentTypeId">
    <vt:lpwstr>0x01010067059FAA3AE5DA45BF05ABE6A3C82792</vt:lpwstr>
  </property>
</Properties>
</file>